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Roboto Mono Medium" panose="020B0604020202020204" charset="0"/>
      <p:regular r:id="rId18"/>
      <p: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17775-584B-B245-A982-16783EFE0C87}" v="4" dt="2024-11-11T16:58:38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25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7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0404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44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185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Phishing Awareness Training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89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training will help you recognize and avoid phishing attacks, a common cybersecurity threat.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7334" y="618865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kern="0" spc="-12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Avoiding Phishing Emails and Messages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07334" y="2211326"/>
            <a:ext cx="77054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Taking precautions can help you avoid falling victim to phishing attacks.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404156" y="2771157"/>
            <a:ext cx="22860" cy="4949428"/>
          </a:xfrm>
          <a:prstGeom prst="roundRect">
            <a:avLst>
              <a:gd name="adj" fmla="val 134852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6623886" y="3221928"/>
            <a:ext cx="719257" cy="22860"/>
          </a:xfrm>
          <a:prstGeom prst="roundRect">
            <a:avLst>
              <a:gd name="adj" fmla="val 13485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6184427" y="3002258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327659" y="3079291"/>
            <a:ext cx="175736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45847" y="297665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Verify the Sender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45847" y="3421001"/>
            <a:ext cx="626697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 email addresses closely for any inconsistencies or suspicious patterns.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623886" y="4940238"/>
            <a:ext cx="719257" cy="22860"/>
          </a:xfrm>
          <a:prstGeom prst="roundRect">
            <a:avLst>
              <a:gd name="adj" fmla="val 134852"/>
            </a:avLst>
          </a:prstGeom>
          <a:solidFill>
            <a:srgbClr val="595959"/>
          </a:solidFill>
          <a:ln/>
        </p:spPr>
      </p:sp>
      <p:sp>
        <p:nvSpPr>
          <p:cNvPr id="12" name="Shape 9"/>
          <p:cNvSpPr/>
          <p:nvPr/>
        </p:nvSpPr>
        <p:spPr>
          <a:xfrm>
            <a:off x="6184427" y="4720568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6327659" y="4797601"/>
            <a:ext cx="175736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545847" y="469496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Hover Over Links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45847" y="5139311"/>
            <a:ext cx="626697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Inspect links before clicking to ensure they lead to legitimate websites.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23886" y="6658548"/>
            <a:ext cx="719257" cy="22860"/>
          </a:xfrm>
          <a:prstGeom prst="roundRect">
            <a:avLst>
              <a:gd name="adj" fmla="val 134852"/>
            </a:avLst>
          </a:prstGeom>
          <a:solidFill>
            <a:srgbClr val="595959"/>
          </a:solidFill>
          <a:ln/>
        </p:spPr>
      </p:sp>
      <p:sp>
        <p:nvSpPr>
          <p:cNvPr id="17" name="Shape 14"/>
          <p:cNvSpPr/>
          <p:nvPr/>
        </p:nvSpPr>
        <p:spPr>
          <a:xfrm>
            <a:off x="6184427" y="6438878"/>
            <a:ext cx="462320" cy="46232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8" name="Text 15"/>
          <p:cNvSpPr/>
          <p:nvPr/>
        </p:nvSpPr>
        <p:spPr>
          <a:xfrm>
            <a:off x="6327659" y="6515911"/>
            <a:ext cx="175736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545847" y="6413279"/>
            <a:ext cx="51243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Inspect for Grammar/Spelling Errors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545847" y="6857621"/>
            <a:ext cx="626697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emails often contain grammatical or spelling errors, which can be a red flag.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9352" y="6576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Best Practices for Staying Safe Online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08276" y="2987702"/>
            <a:ext cx="7025479" cy="1179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 Security: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using complex, unique passwords. Recommend password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managers to help manage passwords securely.</a:t>
            </a:r>
            <a:endParaRPr lang="en-US" sz="1750" dirty="0"/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302745" y="4675674"/>
            <a:ext cx="6855707" cy="1129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Two-Factor Authentication (2FA):</a:t>
            </a:r>
            <a:endParaRPr lang="en-US" sz="1750" kern="0" spc="-18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Adds an extra security layer, requiring both a password and a temporary code.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302745" y="64044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or icon representation of a strong password and 2FA process.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031" y="2954844"/>
            <a:ext cx="989886" cy="1583888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031" y="4537943"/>
            <a:ext cx="989886" cy="158388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31" y="6102548"/>
            <a:ext cx="989886" cy="1583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4287" y="7911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Reporting Phishing Attempts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388436" y="3161632"/>
            <a:ext cx="56758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suspicious emails, texts, or phone calls to protect yourself and others.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388436" y="4798122"/>
            <a:ext cx="56758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Organizations have dedicated reporting channels to handle phishing incidents.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388437" y="6429837"/>
            <a:ext cx="56758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Reporting helps identify threats, improve security measures, and prevent future attacks.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934772"/>
            <a:ext cx="989886" cy="1583888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4518660"/>
            <a:ext cx="989886" cy="158388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6102548"/>
            <a:ext cx="989886" cy="1583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7674" y="1814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Interactive Quiz or Scenarios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427674" y="35724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Component: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Quiz or role-playing scenarios to test knowledge.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427674" y="40146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 where users identify phishing attempts based on characteristics discussed.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27674" y="48197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Scenarios: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Realistic examples (email screenshots or fake website screenshots).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27674" y="56248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Reinforce the training material through engagement.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5558" y="21869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965558" y="39446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Recap: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Summarize the main points, stressing the importance of vigilance and proactive reporting.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965558" y="47497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Ongoing Vigilance: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Remind users that phishing attempts are constant and evolving.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965558" y="55548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 to Action: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Foster a security-conscious culture in both personal and professional environments.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65558" y="63599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Visual: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Key takeaway points with memorable icons or a checklist.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60" y="0"/>
            <a:ext cx="10557546" cy="82296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old feather and a thank you sign&#10;&#10;Description automatically generated">
            <a:extLst>
              <a:ext uri="{FF2B5EF4-FFF2-40B4-BE49-F238E27FC236}">
                <a16:creationId xmlns:a16="http://schemas.microsoft.com/office/drawing/2014/main" id="{229DA943-B13C-FE41-DC0C-B824EB55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89" y="1334751"/>
            <a:ext cx="5560097" cy="55600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2673" y="1290225"/>
            <a:ext cx="1874720" cy="1407568"/>
            <a:chOff x="9160561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18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8301" y="771967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Phishing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348301" y="2528020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is a cyberattack where attackers impersonate legitimate entities to trick people into sharing sensitive information.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348301" y="3762698"/>
            <a:ext cx="509826" cy="50982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6506297" y="3847589"/>
            <a:ext cx="19383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84703" y="3762698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Steal Personal Information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84703" y="4606613"/>
            <a:ext cx="2929295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aim to steal passwords, credit card numbers, and other sensitive data.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240574" y="3762698"/>
            <a:ext cx="509826" cy="50982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569" y="3847589"/>
            <a:ext cx="19383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76975" y="3762698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Spread Malware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76975" y="4252640"/>
            <a:ext cx="2929295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can be used to distribute malware or ransomware, which can harm your device and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48301" y="6537807"/>
            <a:ext cx="509826" cy="50982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506297" y="6622698"/>
            <a:ext cx="19383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84703" y="6537807"/>
            <a:ext cx="403526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Unauthorized Transactions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84703" y="7027749"/>
            <a:ext cx="682144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can use stolen information to make unauthorized financial transactions.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495" y="1070318"/>
            <a:ext cx="7227213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12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Types of Phishing Attacks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37495" y="2008649"/>
            <a:ext cx="772382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attacks come in various forms, each with its own characteristics and targets.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95" y="2561457"/>
            <a:ext cx="507206" cy="5072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37495" y="3271545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Email Phishing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137495" y="3710172"/>
            <a:ext cx="3709749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send mass emails that appear legitimate, tricking recipients into clicking malicious links.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568" y="2561457"/>
            <a:ext cx="507206" cy="5072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51568" y="3271545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Spear Phishing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0151568" y="3710172"/>
            <a:ext cx="3709749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targeted attacks customized for specific individuals or organizations, making them harder to detect.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495" y="5292512"/>
            <a:ext cx="507206" cy="5072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37495" y="6002601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Whaling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137495" y="6441227"/>
            <a:ext cx="3709749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target high-profile individuals, like executives, for more significant potential rewards.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1568" y="5292512"/>
            <a:ext cx="507206" cy="50720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151568" y="6002601"/>
            <a:ext cx="289024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Smishing and Vishing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151568" y="6441227"/>
            <a:ext cx="3709749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Smishing uses SMS to send fraudulent messages, while vishing uses voice calls to deceive victims.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7035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Anatomy of a Phishing Email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94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emails often contain specific elements that can help you identify them as fraudulent.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431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Suspicious Sender Address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3978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sender address may mimic a legitimate email but have subtle changes.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54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Phishers create a sense of urgency, often using phrases like "Act now to secure your account!"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431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Malicious Links and Attachments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3978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Links often lead to fake websites, and attachments might carry malware.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4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Phishing Websites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3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websites are designed to mimic real websites to capture sensitive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267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951905" y="561177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526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URL Differences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01718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websites often have slight changes in URLs or spelling errors.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5267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5375077" y="561177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5526762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Security Indicators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01718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may lack HTTPS (secure protocol) or have missing security indicators.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5267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9798248" y="561177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5526762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 and Content Quality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371511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websites may have poor spelling, formatting, or overall design quality.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0792"/>
            <a:ext cx="75635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kern="0" spc="-133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Recognizing Phishing Attempts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6618" y="2370534"/>
            <a:ext cx="75635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Phishers use various techniques to trick users into giving up sensitive information.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6618" y="3346728"/>
            <a:ext cx="3668911" cy="2375535"/>
          </a:xfrm>
          <a:prstGeom prst="roundRect">
            <a:avLst>
              <a:gd name="adj" fmla="val 1426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6502360" y="357247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Emotional Appeals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2360" y="4060508"/>
            <a:ext cx="321742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Phishers create fear or urgency to manipulate users into taking 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271" y="3346728"/>
            <a:ext cx="3668911" cy="2375535"/>
          </a:xfrm>
          <a:prstGeom prst="roundRect">
            <a:avLst>
              <a:gd name="adj" fmla="val 1426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0397014" y="3572470"/>
            <a:ext cx="3217426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Too-Good-to-Be-True Offers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7014" y="4413171"/>
            <a:ext cx="321742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may promise free prizes or money to entice users to click or provide information.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6618" y="5948005"/>
            <a:ext cx="7563564" cy="1661755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02360" y="6173748"/>
            <a:ext cx="466320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Appeals to Trust or Authority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2360" y="6661785"/>
            <a:ext cx="7112079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Phishers may impersonate well-known companies or institutions to gain trust.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11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Social Engineering Tactics in Phishing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344" y="2078712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engineering is a psychological manipulation technique used to gain user trust and access.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934772"/>
            <a:ext cx="989886" cy="1583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6171" y="313265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Pretexting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66171" y="3560683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Phishers create a story to manipulate the victim into providing information.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4518660"/>
            <a:ext cx="989886" cy="1583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6171" y="4716542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Baiting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66171" y="5144572"/>
            <a:ext cx="6471285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offer something enticing to get users to lower their guard and click on malicious links.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6102548"/>
            <a:ext cx="989886" cy="15838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6171" y="6300430"/>
            <a:ext cx="394930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Tailgating and Impersonation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466171" y="6728460"/>
            <a:ext cx="6471285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Phishers physically or virtually pose as someone trusted to gain access to systems or information.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31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Common Scenarios and Case Studies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08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examples highlight the effectiveness of phishing attacks and the importance of vigilance.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81845"/>
            <a:ext cx="7556421" cy="2404586"/>
          </a:xfrm>
          <a:prstGeom prst="roundRect">
            <a:avLst>
              <a:gd name="adj" fmla="val 14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3050" y="430725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44331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2016 DNC Email Phishing Incident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44331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Spear-phishing emails led to significant data exposure.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530268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54463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Whaling Attack on a CEO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544639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Illustrates the financial and reputational damage caused by phishing attacks.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12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Phishing Can Impact You and Your Organization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2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attacks can have significant consequences for individuals and organizations.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17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Personal Impact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984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Identity theft, financial losses, and damaged reputation.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17256"/>
            <a:ext cx="3392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Organizational Impact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2984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breaches, financial losses, legal ramifications, and reputational damage.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844</Words>
  <Application>Microsoft Office PowerPoint</Application>
  <PresentationFormat>Custom</PresentationFormat>
  <Paragraphs>117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 Mono Medium</vt:lpstr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Aftab Hussain</cp:lastModifiedBy>
  <cp:revision>16</cp:revision>
  <dcterms:created xsi:type="dcterms:W3CDTF">2024-11-11T09:35:32Z</dcterms:created>
  <dcterms:modified xsi:type="dcterms:W3CDTF">2024-11-17T10:19:40Z</dcterms:modified>
</cp:coreProperties>
</file>